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6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66"/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F466F"/>
    <a:srgbClr val="A9D18E"/>
    <a:srgbClr val="FFD266"/>
    <a:srgbClr val="44546A"/>
    <a:srgbClr val="1589B2"/>
    <a:srgbClr val="08D6A2"/>
    <a:srgbClr val="595959"/>
    <a:srgbClr val="F0456F"/>
    <a:srgbClr val="073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8ECD5-D05B-344E-923B-B5C6F40C88A1}" v="279" dt="2020-07-15T12:08:15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 autoAdjust="0"/>
    <p:restoredTop sz="96928"/>
  </p:normalViewPr>
  <p:slideViewPr>
    <p:cSldViewPr snapToGrid="0" snapToObjects="1" showGuides="1">
      <p:cViewPr varScale="1">
        <p:scale>
          <a:sx n="78" d="100"/>
          <a:sy n="78" d="100"/>
        </p:scale>
        <p:origin x="72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22/12/2021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22/12/2021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5.xml"/><Relationship Id="rId18" Type="http://schemas.openxmlformats.org/officeDocument/2006/relationships/slide" Target="slide6.xml"/><Relationship Id="rId26" Type="http://schemas.openxmlformats.org/officeDocument/2006/relationships/image" Target="../media/image21.svg"/><Relationship Id="rId3" Type="http://schemas.openxmlformats.org/officeDocument/2006/relationships/image" Target="../media/image2.png"/><Relationship Id="rId21" Type="http://schemas.openxmlformats.org/officeDocument/2006/relationships/image" Target="../media/image16.jpg"/><Relationship Id="rId7" Type="http://schemas.openxmlformats.org/officeDocument/2006/relationships/slide" Target="slide4.xml"/><Relationship Id="rId12" Type="http://schemas.openxmlformats.org/officeDocument/2006/relationships/image" Target="../media/image9.svg"/><Relationship Id="rId17" Type="http://schemas.openxmlformats.org/officeDocument/2006/relationships/image" Target="../media/image13.sv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19.jpg"/><Relationship Id="rId5" Type="http://schemas.openxmlformats.org/officeDocument/2006/relationships/image" Target="../media/image4.png"/><Relationship Id="rId15" Type="http://schemas.openxmlformats.org/officeDocument/2006/relationships/image" Target="../media/image11.svg"/><Relationship Id="rId23" Type="http://schemas.openxmlformats.org/officeDocument/2006/relationships/image" Target="../media/image18.jpg"/><Relationship Id="rId28" Type="http://schemas.openxmlformats.org/officeDocument/2006/relationships/image" Target="../media/image23.svg"/><Relationship Id="rId10" Type="http://schemas.openxmlformats.org/officeDocument/2006/relationships/slide" Target="slide3.xml"/><Relationship Id="rId19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7.svg"/><Relationship Id="rId14" Type="http://schemas.openxmlformats.org/officeDocument/2006/relationships/image" Target="../media/image10.png"/><Relationship Id="rId22" Type="http://schemas.openxmlformats.org/officeDocument/2006/relationships/image" Target="../media/image17.jpg"/><Relationship Id="rId27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5.xml"/><Relationship Id="rId18" Type="http://schemas.openxmlformats.org/officeDocument/2006/relationships/image" Target="../media/image15.svg"/><Relationship Id="rId3" Type="http://schemas.openxmlformats.org/officeDocument/2006/relationships/image" Target="../media/image24.png"/><Relationship Id="rId7" Type="http://schemas.openxmlformats.org/officeDocument/2006/relationships/image" Target="../media/image27.svg"/><Relationship Id="rId12" Type="http://schemas.openxmlformats.org/officeDocument/2006/relationships/image" Target="../media/image31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slide" Target="slide6.xm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slide" Target="slide2.xml"/><Relationship Id="rId15" Type="http://schemas.openxmlformats.org/officeDocument/2006/relationships/image" Target="../media/image33.svg"/><Relationship Id="rId10" Type="http://schemas.openxmlformats.org/officeDocument/2006/relationships/slide" Target="slide4.xml"/><Relationship Id="rId19" Type="http://schemas.openxmlformats.org/officeDocument/2006/relationships/image" Target="../media/image34.jpg"/><Relationship Id="rId4" Type="http://schemas.openxmlformats.org/officeDocument/2006/relationships/image" Target="../media/image25.svg"/><Relationship Id="rId9" Type="http://schemas.openxmlformats.org/officeDocument/2006/relationships/image" Target="../media/image29.sv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slide" Target="slide5.xml"/><Relationship Id="rId18" Type="http://schemas.openxmlformats.org/officeDocument/2006/relationships/image" Target="../media/image15.svg"/><Relationship Id="rId3" Type="http://schemas.openxmlformats.org/officeDocument/2006/relationships/slide" Target="slide4.xml"/><Relationship Id="rId21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40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slide" Target="slide6.xml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6.svg"/><Relationship Id="rId15" Type="http://schemas.openxmlformats.org/officeDocument/2006/relationships/image" Target="../media/image33.svg"/><Relationship Id="rId10" Type="http://schemas.openxmlformats.org/officeDocument/2006/relationships/slide" Target="slide2.xml"/><Relationship Id="rId19" Type="http://schemas.openxmlformats.org/officeDocument/2006/relationships/slide" Target="slide3.xml"/><Relationship Id="rId4" Type="http://schemas.openxmlformats.org/officeDocument/2006/relationships/image" Target="../media/image4.png"/><Relationship Id="rId9" Type="http://schemas.openxmlformats.org/officeDocument/2006/relationships/image" Target="../media/image38.svg"/><Relationship Id="rId14" Type="http://schemas.openxmlformats.org/officeDocument/2006/relationships/image" Target="../media/image32.png"/><Relationship Id="rId22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image" Target="../media/image15.svg"/><Relationship Id="rId26" Type="http://schemas.openxmlformats.org/officeDocument/2006/relationships/image" Target="../media/image50.svg"/><Relationship Id="rId21" Type="http://schemas.openxmlformats.org/officeDocument/2006/relationships/image" Target="../media/image42.png"/><Relationship Id="rId34" Type="http://schemas.openxmlformats.org/officeDocument/2006/relationships/image" Target="../media/image58.svg"/><Relationship Id="rId7" Type="http://schemas.openxmlformats.org/officeDocument/2006/relationships/image" Target="../media/image13.svg"/><Relationship Id="rId12" Type="http://schemas.openxmlformats.org/officeDocument/2006/relationships/image" Target="../media/image40.svg"/><Relationship Id="rId17" Type="http://schemas.openxmlformats.org/officeDocument/2006/relationships/image" Target="../media/image14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6" Type="http://schemas.openxmlformats.org/officeDocument/2006/relationships/slide" Target="slide6.xml"/><Relationship Id="rId20" Type="http://schemas.openxmlformats.org/officeDocument/2006/relationships/image" Target="../media/image41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9.png"/><Relationship Id="rId24" Type="http://schemas.openxmlformats.org/officeDocument/2006/relationships/image" Target="../media/image48.svg"/><Relationship Id="rId32" Type="http://schemas.openxmlformats.org/officeDocument/2006/relationships/image" Target="../media/image56.svg"/><Relationship Id="rId37" Type="http://schemas.openxmlformats.org/officeDocument/2006/relationships/image" Target="../media/image61.png"/><Relationship Id="rId5" Type="http://schemas.openxmlformats.org/officeDocument/2006/relationships/image" Target="../media/image44.svg"/><Relationship Id="rId15" Type="http://schemas.openxmlformats.org/officeDocument/2006/relationships/image" Target="../media/image31.svg"/><Relationship Id="rId23" Type="http://schemas.openxmlformats.org/officeDocument/2006/relationships/image" Target="../media/image47.png"/><Relationship Id="rId28" Type="http://schemas.openxmlformats.org/officeDocument/2006/relationships/image" Target="../media/image52.svg"/><Relationship Id="rId36" Type="http://schemas.openxmlformats.org/officeDocument/2006/relationships/image" Target="../media/image60.svg"/><Relationship Id="rId10" Type="http://schemas.openxmlformats.org/officeDocument/2006/relationships/slide" Target="slide2.xml"/><Relationship Id="rId19" Type="http://schemas.openxmlformats.org/officeDocument/2006/relationships/slide" Target="slide3.xml"/><Relationship Id="rId31" Type="http://schemas.openxmlformats.org/officeDocument/2006/relationships/image" Target="../media/image55.png"/><Relationship Id="rId4" Type="http://schemas.openxmlformats.org/officeDocument/2006/relationships/image" Target="../media/image4.png"/><Relationship Id="rId9" Type="http://schemas.openxmlformats.org/officeDocument/2006/relationships/image" Target="../media/image46.svg"/><Relationship Id="rId14" Type="http://schemas.openxmlformats.org/officeDocument/2006/relationships/image" Target="../media/image30.png"/><Relationship Id="rId22" Type="http://schemas.openxmlformats.org/officeDocument/2006/relationships/image" Target="../media/image43.svg"/><Relationship Id="rId27" Type="http://schemas.openxmlformats.org/officeDocument/2006/relationships/image" Target="../media/image51.png"/><Relationship Id="rId30" Type="http://schemas.openxmlformats.org/officeDocument/2006/relationships/image" Target="../media/image54.svg"/><Relationship Id="rId35" Type="http://schemas.openxmlformats.org/officeDocument/2006/relationships/image" Target="../media/image59.png"/><Relationship Id="rId8" Type="http://schemas.openxmlformats.org/officeDocument/2006/relationships/image" Target="../media/image45.png"/><Relationship Id="rId3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slide" Target="slide4.xml"/><Relationship Id="rId18" Type="http://schemas.openxmlformats.org/officeDocument/2006/relationships/image" Target="../media/image33.svg"/><Relationship Id="rId26" Type="http://schemas.openxmlformats.org/officeDocument/2006/relationships/image" Target="../media/image68.svg"/><Relationship Id="rId3" Type="http://schemas.openxmlformats.org/officeDocument/2006/relationships/slide" Target="slide6.xml"/><Relationship Id="rId21" Type="http://schemas.openxmlformats.org/officeDocument/2006/relationships/image" Target="../media/image42.png"/><Relationship Id="rId7" Type="http://schemas.openxmlformats.org/officeDocument/2006/relationships/image" Target="../media/image13.svg"/><Relationship Id="rId12" Type="http://schemas.openxmlformats.org/officeDocument/2006/relationships/image" Target="../media/image40.svg"/><Relationship Id="rId17" Type="http://schemas.openxmlformats.org/officeDocument/2006/relationships/image" Target="../media/image32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6" Type="http://schemas.openxmlformats.org/officeDocument/2006/relationships/slide" Target="slide5.xml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9.png"/><Relationship Id="rId24" Type="http://schemas.openxmlformats.org/officeDocument/2006/relationships/image" Target="../media/image66.svg"/><Relationship Id="rId5" Type="http://schemas.openxmlformats.org/officeDocument/2006/relationships/image" Target="../media/image62.svg"/><Relationship Id="rId15" Type="http://schemas.openxmlformats.org/officeDocument/2006/relationships/image" Target="../media/image31.svg"/><Relationship Id="rId23" Type="http://schemas.openxmlformats.org/officeDocument/2006/relationships/image" Target="../media/image65.png"/><Relationship Id="rId28" Type="http://schemas.openxmlformats.org/officeDocument/2006/relationships/image" Target="../media/image70.svg"/><Relationship Id="rId10" Type="http://schemas.openxmlformats.org/officeDocument/2006/relationships/slide" Target="slide2.xml"/><Relationship Id="rId19" Type="http://schemas.openxmlformats.org/officeDocument/2006/relationships/slide" Target="slide3.xml"/><Relationship Id="rId4" Type="http://schemas.openxmlformats.org/officeDocument/2006/relationships/image" Target="../media/image4.png"/><Relationship Id="rId9" Type="http://schemas.openxmlformats.org/officeDocument/2006/relationships/image" Target="../media/image64.svg"/><Relationship Id="rId14" Type="http://schemas.openxmlformats.org/officeDocument/2006/relationships/image" Target="../media/image30.png"/><Relationship Id="rId22" Type="http://schemas.openxmlformats.org/officeDocument/2006/relationships/image" Target="../media/image43.svg"/><Relationship Id="rId27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>
            <a:extLst>
              <a:ext uri="{FF2B5EF4-FFF2-40B4-BE49-F238E27FC236}">
                <a16:creationId xmlns:a16="http://schemas.microsoft.com/office/drawing/2014/main" id="{4EA0FBDA-0C95-4747-B8BA-D3A6A216F8D6}"/>
              </a:ext>
            </a:extLst>
          </p:cNvPr>
          <p:cNvGrpSpPr/>
          <p:nvPr/>
        </p:nvGrpSpPr>
        <p:grpSpPr>
          <a:xfrm>
            <a:off x="1302060" y="1181470"/>
            <a:ext cx="9587880" cy="4495060"/>
            <a:chOff x="1109709" y="1293181"/>
            <a:chExt cx="9587880" cy="4495060"/>
          </a:xfrm>
          <a:blipFill>
            <a:blip r:embed="rId2"/>
            <a:stretch>
              <a:fillRect/>
            </a:stretch>
          </a:blipFill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12FC8A55-A06C-408B-9AAC-CD87C751C101}"/>
                </a:ext>
              </a:extLst>
            </p:cNvPr>
            <p:cNvGrpSpPr/>
            <p:nvPr/>
          </p:nvGrpSpPr>
          <p:grpSpPr>
            <a:xfrm>
              <a:off x="110970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2" name="Rectangle : coins arrondis 1">
                <a:extLst>
                  <a:ext uri="{FF2B5EF4-FFF2-40B4-BE49-F238E27FC236}">
                    <a16:creationId xmlns:a16="http://schemas.microsoft.com/office/drawing/2014/main" id="{AA78CDE6-BB80-4FB1-92D0-358ABBD2ABB0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Rectangle : coins arrondis 2">
                <a:extLst>
                  <a:ext uri="{FF2B5EF4-FFF2-40B4-BE49-F238E27FC236}">
                    <a16:creationId xmlns:a16="http://schemas.microsoft.com/office/drawing/2014/main" id="{71814E37-4FF3-4B05-B1AC-69E9908C721A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" name="Rectangle : coins arrondis 3">
                <a:extLst>
                  <a:ext uri="{FF2B5EF4-FFF2-40B4-BE49-F238E27FC236}">
                    <a16:creationId xmlns:a16="http://schemas.microsoft.com/office/drawing/2014/main" id="{5BE056E4-C706-4CC8-9087-4E5CE04FD776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8E176BF5-8FC4-4E55-9B29-10D884A1F14A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6B4FDB84-F574-4BB0-8ACF-D95A15279748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B711673D-FB12-4801-BF1D-995C6B36ADEE}"/>
                </a:ext>
              </a:extLst>
            </p:cNvPr>
            <p:cNvGrpSpPr/>
            <p:nvPr/>
          </p:nvGrpSpPr>
          <p:grpSpPr>
            <a:xfrm>
              <a:off x="270768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F7E46986-A206-4884-8243-FA2C4490328C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AF7D62A3-7981-49F1-9C35-6D5E1608D1FD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0D7CC17D-B0BE-4285-95BF-7945B80A91BA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95DBF050-2453-4053-9658-5B529190904F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B2D6A10C-7F29-4B51-B975-EC705553094D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F78C6279-4B5D-4D1D-95DB-C120F839D53B}"/>
                </a:ext>
              </a:extLst>
            </p:cNvPr>
            <p:cNvGrpSpPr/>
            <p:nvPr/>
          </p:nvGrpSpPr>
          <p:grpSpPr>
            <a:xfrm>
              <a:off x="430566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9D8402AA-A65A-452B-8E9D-D75CBCFAD5F8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CFB1D4E-19F3-4508-B50A-F45F24DA7F0A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2A393C9E-FA34-45E2-AA8B-74F949DC3849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55A63CF5-80FE-4B43-90FD-923F70E84A38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568F6B26-A5EB-4AEC-9B06-74E8BE3D80F3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6896BE19-ABEC-4FCB-B990-D2AB6E0617A3}"/>
                </a:ext>
              </a:extLst>
            </p:cNvPr>
            <p:cNvGrpSpPr/>
            <p:nvPr/>
          </p:nvGrpSpPr>
          <p:grpSpPr>
            <a:xfrm>
              <a:off x="590364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2A28013E-5DE8-4876-A65F-17203CDF0A1E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2439DC3A-A192-4B6F-9E5C-46522A6B4F5E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40F0FE0F-71DB-4798-82A8-22872C3C4CF8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9D96D334-7F5A-4054-99C1-55280AAA613E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A7BF5193-B067-40B3-AC57-5E91A5717C3C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E0FD0980-8F97-48C9-9CA5-C1802CC909B6}"/>
                </a:ext>
              </a:extLst>
            </p:cNvPr>
            <p:cNvGrpSpPr/>
            <p:nvPr/>
          </p:nvGrpSpPr>
          <p:grpSpPr>
            <a:xfrm>
              <a:off x="750162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E38217B5-39FF-49D2-960D-248077ED700C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737048A0-C1FD-4018-A5E8-13C95DD7E7D4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51A05BB8-FA9F-4CA0-9173-A46DB1DF3BA5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C5170B9A-3BE1-40C1-8A57-74C41B0D6355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AB241C7A-2A0E-49B2-AB4F-6EF2B2252E66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BD615945-AD22-406C-AF9F-F27EC6A8FC43}"/>
                </a:ext>
              </a:extLst>
            </p:cNvPr>
            <p:cNvGrpSpPr/>
            <p:nvPr/>
          </p:nvGrpSpPr>
          <p:grpSpPr>
            <a:xfrm>
              <a:off x="909960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ADFCD390-F34F-40FF-912A-DF4B4F7912C4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777132CF-8BA4-4119-9D3C-BDD0C016FE2A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E15C5D08-C0F9-4FD4-99F6-0E5656C7EDCB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E0C7DE2-1F95-474F-9785-52165473C3AA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329DC3A8-980F-4B0F-A1BF-2A583BBEC6FB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DF5117B4-0F8C-4AF7-9C3C-3DE50EE43952}"/>
              </a:ext>
            </a:extLst>
          </p:cNvPr>
          <p:cNvSpPr txBox="1"/>
          <p:nvPr/>
        </p:nvSpPr>
        <p:spPr>
          <a:xfrm>
            <a:off x="1492002" y="3118116"/>
            <a:ext cx="1154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LOCATION FOR </a:t>
            </a:r>
            <a:r>
              <a:rPr lang="fr-FR" sz="3200" b="1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fr-FR" sz="32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LIVE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02BBC27-9505-446D-9233-39F05BE7FCB9}"/>
              </a:ext>
            </a:extLst>
          </p:cNvPr>
          <p:cNvSpPr txBox="1"/>
          <p:nvPr/>
        </p:nvSpPr>
        <p:spPr>
          <a:xfrm>
            <a:off x="1157054" y="336676"/>
            <a:ext cx="99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EPFL - Laboratoire d’Economie Urbaine et de l’Environnement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4CDF6BD-6A8B-4BDF-9098-F27F18CF140F}"/>
              </a:ext>
            </a:extLst>
          </p:cNvPr>
          <p:cNvSpPr txBox="1"/>
          <p:nvPr/>
        </p:nvSpPr>
        <p:spPr>
          <a:xfrm>
            <a:off x="3336522" y="6222879"/>
            <a:ext cx="5838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Neypatraiky Y., Rimbot T., Habert P.</a:t>
            </a:r>
          </a:p>
        </p:txBody>
      </p:sp>
    </p:spTree>
    <p:extLst>
      <p:ext uri="{BB962C8B-B14F-4D97-AF65-F5344CB8AC3E}">
        <p14:creationId xmlns:p14="http://schemas.microsoft.com/office/powerpoint/2010/main" val="123254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6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55033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7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168" y="3122832"/>
            <a:ext cx="612336" cy="612336"/>
          </a:xfrm>
          <a:prstGeom prst="rect">
            <a:avLst/>
          </a:prstGeom>
        </p:spPr>
      </p:pic>
      <p:pic>
        <p:nvPicPr>
          <p:cNvPr id="80" name="Graphic 79" descr="Single gear">
            <a:hlinkClick r:id="rId10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756" y="1787246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13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0485" y="4336061"/>
            <a:ext cx="721920" cy="72192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638327" y="583080"/>
            <a:ext cx="1558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DATA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1480000">
            <a:off x="5588091" y="1100966"/>
            <a:ext cx="1708645" cy="111293"/>
          </a:xfrm>
          <a:prstGeom prst="rect">
            <a:avLst/>
          </a:prstGeom>
        </p:spPr>
      </p:pic>
      <p:pic>
        <p:nvPicPr>
          <p:cNvPr id="3" name="Graphique 2" descr="Internet avec un remplissage uni">
            <a:hlinkClick r:id="rId18" action="ppaction://hlinksldjump"/>
            <a:extLst>
              <a:ext uri="{FF2B5EF4-FFF2-40B4-BE49-F238E27FC236}">
                <a16:creationId xmlns:a16="http://schemas.microsoft.com/office/drawing/2014/main" id="{6A5609D8-C921-471C-92FB-6041984B6BF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0485" y="5614879"/>
            <a:ext cx="721920" cy="72192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D5BD29A9-551B-48AB-BA18-036D103E6141}"/>
              </a:ext>
            </a:extLst>
          </p:cNvPr>
          <p:cNvGrpSpPr/>
          <p:nvPr/>
        </p:nvGrpSpPr>
        <p:grpSpPr>
          <a:xfrm>
            <a:off x="2325950" y="1918737"/>
            <a:ext cx="3481997" cy="461665"/>
            <a:chOff x="2325950" y="1918737"/>
            <a:chExt cx="3481997" cy="461665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1733887-81B9-4F5E-B0BF-220088F3E235}"/>
                </a:ext>
              </a:extLst>
            </p:cNvPr>
            <p:cNvSpPr txBox="1"/>
            <p:nvPr/>
          </p:nvSpPr>
          <p:spPr>
            <a:xfrm>
              <a:off x="2325950" y="1918737"/>
              <a:ext cx="3000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Street </a:t>
              </a:r>
              <a:r>
                <a:rPr lang="fr-FR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</a:t>
              </a:r>
              <a:endPara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5A162839-C611-4ABB-A655-90F36BF9F6FE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 4" descr="Une image contenant texte, route, scène, passage&#10;&#10;Description générée automatiquement">
            <a:extLst>
              <a:ext uri="{FF2B5EF4-FFF2-40B4-BE49-F238E27FC236}">
                <a16:creationId xmlns:a16="http://schemas.microsoft.com/office/drawing/2014/main" id="{65E77F06-4FFB-4CD0-B48C-90FF65CE70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90617" y="2595459"/>
            <a:ext cx="1711488" cy="1711488"/>
          </a:xfrm>
          <a:prstGeom prst="flowChartAlternateProcess">
            <a:avLst/>
          </a:prstGeom>
        </p:spPr>
      </p:pic>
      <p:pic>
        <p:nvPicPr>
          <p:cNvPr id="7" name="Image 6" descr="Une image contenant extérieur, route, arbre, passage&#10;&#10;Description générée automatiquement">
            <a:extLst>
              <a:ext uri="{FF2B5EF4-FFF2-40B4-BE49-F238E27FC236}">
                <a16:creationId xmlns:a16="http://schemas.microsoft.com/office/drawing/2014/main" id="{2BD19C31-4194-4A5F-8831-F3DCC82792D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01932" y="2595459"/>
            <a:ext cx="1711489" cy="1711489"/>
          </a:xfrm>
          <a:prstGeom prst="flowChartAlternateProcess">
            <a:avLst/>
          </a:prstGeom>
        </p:spPr>
      </p:pic>
      <p:pic>
        <p:nvPicPr>
          <p:cNvPr id="13" name="Image 12" descr="Une image contenant arbre, extérieur, route, ciel&#10;&#10;Description générée automatiquement">
            <a:extLst>
              <a:ext uri="{FF2B5EF4-FFF2-40B4-BE49-F238E27FC236}">
                <a16:creationId xmlns:a16="http://schemas.microsoft.com/office/drawing/2014/main" id="{3CD3E115-9A41-4DD6-AB5F-B4AFE53DC54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90617" y="4729285"/>
            <a:ext cx="1711488" cy="1711488"/>
          </a:xfrm>
          <a:prstGeom prst="flowChartAlternateProcess">
            <a:avLst/>
          </a:prstGeom>
        </p:spPr>
      </p:pic>
      <p:pic>
        <p:nvPicPr>
          <p:cNvPr id="18" name="Image 17" descr="Une image contenant texte, bâtiment, extérieur, route&#10;&#10;Description générée automatiquement">
            <a:extLst>
              <a:ext uri="{FF2B5EF4-FFF2-40B4-BE49-F238E27FC236}">
                <a16:creationId xmlns:a16="http://schemas.microsoft.com/office/drawing/2014/main" id="{FB2F2DDF-5B05-445E-BFA8-FB0BB34B3FC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01932" y="4729287"/>
            <a:ext cx="1711488" cy="1711488"/>
          </a:xfrm>
          <a:prstGeom prst="flowChartAlternateProcess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8C16812C-2958-4810-8004-4D0C7D18E03D}"/>
              </a:ext>
            </a:extLst>
          </p:cNvPr>
          <p:cNvGrpSpPr/>
          <p:nvPr/>
        </p:nvGrpSpPr>
        <p:grpSpPr>
          <a:xfrm>
            <a:off x="7539619" y="1918737"/>
            <a:ext cx="3481998" cy="461665"/>
            <a:chOff x="7539619" y="1918737"/>
            <a:chExt cx="3481998" cy="461665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743ED30-C411-4D1E-BA37-A44203422027}"/>
                </a:ext>
              </a:extLst>
            </p:cNvPr>
            <p:cNvSpPr txBox="1"/>
            <p:nvPr/>
          </p:nvSpPr>
          <p:spPr>
            <a:xfrm>
              <a:off x="7539619" y="1918737"/>
              <a:ext cx="34819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Survey Battle Game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7CA995E-2328-43C4-9221-3A6DA1CABFA1}"/>
                </a:ext>
              </a:extLst>
            </p:cNvPr>
            <p:cNvCxnSpPr>
              <a:cxnSpLocks/>
            </p:cNvCxnSpPr>
            <p:nvPr/>
          </p:nvCxnSpPr>
          <p:spPr>
            <a:xfrm>
              <a:off x="761656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que 3" descr="Écran contour">
            <a:extLst>
              <a:ext uri="{FF2B5EF4-FFF2-40B4-BE49-F238E27FC236}">
                <a16:creationId xmlns:a16="http://schemas.microsoft.com/office/drawing/2014/main" id="{C75539A8-B444-48EF-945D-79C8AC331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273579" y="2494252"/>
            <a:ext cx="4151982" cy="4151982"/>
          </a:xfrm>
          <a:prstGeom prst="rect">
            <a:avLst/>
          </a:prstGeom>
        </p:spPr>
      </p:pic>
      <p:pic>
        <p:nvPicPr>
          <p:cNvPr id="25" name="Image 24" descr="Une image contenant texte, route, scène, passage&#10;&#10;Description générée automatiquement">
            <a:extLst>
              <a:ext uri="{FF2B5EF4-FFF2-40B4-BE49-F238E27FC236}">
                <a16:creationId xmlns:a16="http://schemas.microsoft.com/office/drawing/2014/main" id="{1E7E6828-4CDE-42CB-BA57-42FAAEC21B3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66060" y="3741973"/>
            <a:ext cx="396185" cy="396185"/>
          </a:xfrm>
          <a:prstGeom prst="flowChartAlternateProcess">
            <a:avLst/>
          </a:prstGeom>
          <a:ln w="38100">
            <a:solidFill>
              <a:srgbClr val="FF0000"/>
            </a:solidFill>
          </a:ln>
        </p:spPr>
      </p:pic>
      <p:pic>
        <p:nvPicPr>
          <p:cNvPr id="26" name="Image 25" descr="Une image contenant extérieur, route, arbre, passage&#10;&#10;Description générée automatiquement">
            <a:extLst>
              <a:ext uri="{FF2B5EF4-FFF2-40B4-BE49-F238E27FC236}">
                <a16:creationId xmlns:a16="http://schemas.microsoft.com/office/drawing/2014/main" id="{834ACD06-BF72-4632-90AE-A8AEBC3ABBF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0194" y="3755809"/>
            <a:ext cx="396185" cy="396185"/>
          </a:xfrm>
          <a:prstGeom prst="flowChartAlternateProcess">
            <a:avLst/>
          </a:prstGeom>
          <a:ln w="38100">
            <a:solidFill>
              <a:srgbClr val="92D050"/>
            </a:solidFill>
          </a:ln>
        </p:spPr>
      </p:pic>
      <p:pic>
        <p:nvPicPr>
          <p:cNvPr id="27" name="Image 26" descr="Une image contenant texte, bâtiment, extérieur, route&#10;&#10;Description générée automatiquement">
            <a:extLst>
              <a:ext uri="{FF2B5EF4-FFF2-40B4-BE49-F238E27FC236}">
                <a16:creationId xmlns:a16="http://schemas.microsoft.com/office/drawing/2014/main" id="{0E38BB4C-B5CF-4017-8507-0339C7212D9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66060" y="4483206"/>
            <a:ext cx="396185" cy="396185"/>
          </a:xfrm>
          <a:prstGeom prst="flowChartAlternateProcess">
            <a:avLst/>
          </a:prstGeom>
          <a:ln w="38100">
            <a:solidFill>
              <a:srgbClr val="FF0000"/>
            </a:solidFill>
          </a:ln>
        </p:spPr>
      </p:pic>
      <p:pic>
        <p:nvPicPr>
          <p:cNvPr id="28" name="Image 27" descr="Une image contenant arbre, extérieur, route, ciel&#10;&#10;Description générée automatiquement">
            <a:extLst>
              <a:ext uri="{FF2B5EF4-FFF2-40B4-BE49-F238E27FC236}">
                <a16:creationId xmlns:a16="http://schemas.microsoft.com/office/drawing/2014/main" id="{4E892D9B-40C1-41A6-9D03-E8CE4E07F36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90195" y="4481663"/>
            <a:ext cx="396185" cy="396185"/>
          </a:xfrm>
          <a:prstGeom prst="flowChartAlternateProcess">
            <a:avLst/>
          </a:prstGeom>
          <a:ln w="38100">
            <a:solidFill>
              <a:srgbClr val="92D050"/>
            </a:solidFill>
          </a:ln>
        </p:spPr>
      </p:pic>
      <p:pic>
        <p:nvPicPr>
          <p:cNvPr id="8" name="Graphique 7" descr="Éclair avec un remplissage uni">
            <a:extLst>
              <a:ext uri="{FF2B5EF4-FFF2-40B4-BE49-F238E27FC236}">
                <a16:creationId xmlns:a16="http://schemas.microsoft.com/office/drawing/2014/main" id="{AF38C83B-DE84-4F4B-BDB1-83DAD17E15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433755" y="3807624"/>
            <a:ext cx="290860" cy="290860"/>
          </a:xfrm>
          <a:prstGeom prst="rect">
            <a:avLst/>
          </a:prstGeom>
        </p:spPr>
      </p:pic>
      <p:pic>
        <p:nvPicPr>
          <p:cNvPr id="34" name="Graphique 33" descr="Éclair avec un remplissage uni">
            <a:extLst>
              <a:ext uri="{FF2B5EF4-FFF2-40B4-BE49-F238E27FC236}">
                <a16:creationId xmlns:a16="http://schemas.microsoft.com/office/drawing/2014/main" id="{BE728796-773B-4A19-957D-65C55931EE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430790" y="4545615"/>
            <a:ext cx="290860" cy="290860"/>
          </a:xfrm>
          <a:prstGeom prst="rect">
            <a:avLst/>
          </a:prstGeom>
        </p:spPr>
      </p:pic>
      <p:pic>
        <p:nvPicPr>
          <p:cNvPr id="35" name="Image 34" descr="Une image contenant texte, route, scène, passage&#10;&#10;Description générée automatiquement">
            <a:extLst>
              <a:ext uri="{FF2B5EF4-FFF2-40B4-BE49-F238E27FC236}">
                <a16:creationId xmlns:a16="http://schemas.microsoft.com/office/drawing/2014/main" id="{99CC36E2-184D-41FD-92D0-1EE4B37149A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77006" y="3779191"/>
            <a:ext cx="396185" cy="396185"/>
          </a:xfrm>
          <a:prstGeom prst="flowChartAlternateProcess">
            <a:avLst/>
          </a:prstGeom>
          <a:ln w="38100">
            <a:solidFill>
              <a:srgbClr val="92D050"/>
            </a:solidFill>
          </a:ln>
        </p:spPr>
      </p:pic>
      <p:pic>
        <p:nvPicPr>
          <p:cNvPr id="36" name="Image 35" descr="Une image contenant extérieur, route, arbre, passage&#10;&#10;Description générée automatiquement">
            <a:extLst>
              <a:ext uri="{FF2B5EF4-FFF2-40B4-BE49-F238E27FC236}">
                <a16:creationId xmlns:a16="http://schemas.microsoft.com/office/drawing/2014/main" id="{86316786-E003-4367-9577-51F4582D40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77005" y="4492952"/>
            <a:ext cx="396185" cy="396185"/>
          </a:xfrm>
          <a:prstGeom prst="flowChartAlternateProcess">
            <a:avLst/>
          </a:prstGeom>
          <a:ln w="38100">
            <a:solidFill>
              <a:srgbClr val="FF0000"/>
            </a:solidFill>
          </a:ln>
        </p:spPr>
      </p:pic>
      <p:pic>
        <p:nvPicPr>
          <p:cNvPr id="37" name="Image 36" descr="Une image contenant texte, bâtiment, extérieur, route&#10;&#10;Description générée automatiquement">
            <a:extLst>
              <a:ext uri="{FF2B5EF4-FFF2-40B4-BE49-F238E27FC236}">
                <a16:creationId xmlns:a16="http://schemas.microsoft.com/office/drawing/2014/main" id="{9C11ADDF-6D4D-49B8-BD51-CA4BACDB0E8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09066" y="3779192"/>
            <a:ext cx="396185" cy="396185"/>
          </a:xfrm>
          <a:prstGeom prst="flowChartAlternateProcess">
            <a:avLst/>
          </a:prstGeom>
          <a:ln w="38100">
            <a:solidFill>
              <a:srgbClr val="FF0000"/>
            </a:solidFill>
          </a:ln>
        </p:spPr>
      </p:pic>
      <p:pic>
        <p:nvPicPr>
          <p:cNvPr id="38" name="Image 37" descr="Une image contenant arbre, extérieur, route, ciel&#10;&#10;Description générée automatiquement">
            <a:extLst>
              <a:ext uri="{FF2B5EF4-FFF2-40B4-BE49-F238E27FC236}">
                <a16:creationId xmlns:a16="http://schemas.microsoft.com/office/drawing/2014/main" id="{75F7A7B9-EC9B-44FD-858A-C32E1EF0B10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13427" y="4487785"/>
            <a:ext cx="396185" cy="396185"/>
          </a:xfrm>
          <a:prstGeom prst="flowChartAlternateProcess">
            <a:avLst/>
          </a:prstGeom>
          <a:ln w="38100">
            <a:solidFill>
              <a:srgbClr val="92D050"/>
            </a:solidFill>
          </a:ln>
        </p:spPr>
      </p:pic>
      <p:pic>
        <p:nvPicPr>
          <p:cNvPr id="39" name="Graphique 38" descr="Éclair avec un remplissage uni">
            <a:extLst>
              <a:ext uri="{FF2B5EF4-FFF2-40B4-BE49-F238E27FC236}">
                <a16:creationId xmlns:a16="http://schemas.microsoft.com/office/drawing/2014/main" id="{DCAE7304-4F77-4E23-9AC6-446B77B221A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54690" y="3813746"/>
            <a:ext cx="290860" cy="290860"/>
          </a:xfrm>
          <a:prstGeom prst="rect">
            <a:avLst/>
          </a:prstGeom>
        </p:spPr>
      </p:pic>
      <p:pic>
        <p:nvPicPr>
          <p:cNvPr id="40" name="Graphique 39" descr="Éclair avec un remplissage uni">
            <a:extLst>
              <a:ext uri="{FF2B5EF4-FFF2-40B4-BE49-F238E27FC236}">
                <a16:creationId xmlns:a16="http://schemas.microsoft.com/office/drawing/2014/main" id="{D876346A-4D65-4CD3-B7A7-BF9DE23B256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51725" y="4551737"/>
            <a:ext cx="290860" cy="2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872731" y="1741578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8844" y="4337090"/>
              <a:ext cx="724649" cy="724649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rId5" action="ppaction://hlinksldjump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4222076" y="583080"/>
            <a:ext cx="4390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PREPROCESSING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-120000">
            <a:off x="4220539" y="1151067"/>
            <a:ext cx="4391048" cy="172307"/>
          </a:xfrm>
          <a:prstGeom prst="rect">
            <a:avLst/>
          </a:prstGeom>
        </p:spPr>
      </p:pic>
      <p:pic>
        <p:nvPicPr>
          <p:cNvPr id="194" name="Graphic 77" descr="Upward trend">
            <a:hlinkClick r:id="rId10" action="ppaction://hlinksldjump"/>
            <a:extLst>
              <a:ext uri="{FF2B5EF4-FFF2-40B4-BE49-F238E27FC236}">
                <a16:creationId xmlns:a16="http://schemas.microsoft.com/office/drawing/2014/main" id="{15E1CF1C-0609-40C1-9B0B-A7AFF68D8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9760" y="3125052"/>
            <a:ext cx="612336" cy="612336"/>
          </a:xfrm>
          <a:prstGeom prst="rect">
            <a:avLst/>
          </a:prstGeom>
        </p:spPr>
      </p:pic>
      <p:pic>
        <p:nvPicPr>
          <p:cNvPr id="196" name="Graphic 80" descr="Users">
            <a:hlinkClick r:id="rId13" action="ppaction://hlinksldjump"/>
            <a:extLst>
              <a:ext uri="{FF2B5EF4-FFF2-40B4-BE49-F238E27FC236}">
                <a16:creationId xmlns:a16="http://schemas.microsoft.com/office/drawing/2014/main" id="{84935B9C-9394-45A2-BFF0-2B8B5C85AF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0077" y="4338281"/>
            <a:ext cx="721920" cy="721920"/>
          </a:xfrm>
          <a:prstGeom prst="rect">
            <a:avLst/>
          </a:prstGeom>
        </p:spPr>
      </p:pic>
      <p:pic>
        <p:nvPicPr>
          <p:cNvPr id="197" name="Graphique 196" descr="Internet avec un remplissage uni">
            <a:hlinkClick r:id="rId16" action="ppaction://hlinksldjump"/>
            <a:extLst>
              <a:ext uri="{FF2B5EF4-FFF2-40B4-BE49-F238E27FC236}">
                <a16:creationId xmlns:a16="http://schemas.microsoft.com/office/drawing/2014/main" id="{E194E4BE-BC2A-498D-B97D-2871B08C15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77" y="5617099"/>
            <a:ext cx="721920" cy="72192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5A568D09-BC8D-4D93-B951-2B5C7AD51DBD}"/>
              </a:ext>
            </a:extLst>
          </p:cNvPr>
          <p:cNvGrpSpPr/>
          <p:nvPr/>
        </p:nvGrpSpPr>
        <p:grpSpPr>
          <a:xfrm>
            <a:off x="2325950" y="1918737"/>
            <a:ext cx="3481997" cy="461665"/>
            <a:chOff x="2325950" y="1918737"/>
            <a:chExt cx="3481997" cy="461665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F7B82B9-9E03-45E7-833E-D72784E7FB09}"/>
                </a:ext>
              </a:extLst>
            </p:cNvPr>
            <p:cNvSpPr txBox="1"/>
            <p:nvPr/>
          </p:nvSpPr>
          <p:spPr>
            <a:xfrm>
              <a:off x="2325950" y="1918737"/>
              <a:ext cx="3000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 Recognition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B85C4FB-C933-4281-B367-54F85EA399A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62A2F40-04A2-4C9D-94D7-10BC6A1DE611}"/>
              </a:ext>
            </a:extLst>
          </p:cNvPr>
          <p:cNvGrpSpPr/>
          <p:nvPr/>
        </p:nvGrpSpPr>
        <p:grpSpPr>
          <a:xfrm>
            <a:off x="7539619" y="1918737"/>
            <a:ext cx="3481998" cy="461665"/>
            <a:chOff x="2325949" y="1918737"/>
            <a:chExt cx="3481998" cy="461665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ECAAE89-31AB-48E7-A3EA-CD75E9C56E23}"/>
                </a:ext>
              </a:extLst>
            </p:cNvPr>
            <p:cNvSpPr txBox="1"/>
            <p:nvPr/>
          </p:nvSpPr>
          <p:spPr>
            <a:xfrm>
              <a:off x="2325949" y="1918737"/>
              <a:ext cx="3481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 Segmentation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069CFA78-AB97-4787-B98E-82DD819CE50C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 2" descr="Une image contenant texte, ciel, extérieur, route&#10;&#10;Description générée automatiquement">
            <a:extLst>
              <a:ext uri="{FF2B5EF4-FFF2-40B4-BE49-F238E27FC236}">
                <a16:creationId xmlns:a16="http://schemas.microsoft.com/office/drawing/2014/main" id="{8515AF08-A5AD-4E90-A0F2-C6C0D0B1D5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16562" y="2842067"/>
            <a:ext cx="3405055" cy="3405055"/>
          </a:xfrm>
          <a:prstGeom prst="flowChartAlternateProcess">
            <a:avLst/>
          </a:prstGeom>
        </p:spPr>
      </p:pic>
      <p:pic>
        <p:nvPicPr>
          <p:cNvPr id="7" name="Image 6" descr="Une image contenant texte, ciel, route, extérieur&#10;&#10;Description générée automatiquement">
            <a:extLst>
              <a:ext uri="{FF2B5EF4-FFF2-40B4-BE49-F238E27FC236}">
                <a16:creationId xmlns:a16="http://schemas.microsoft.com/office/drawing/2014/main" id="{C7CDF803-BD68-4F53-97F8-5D6C156609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02892" y="2842067"/>
            <a:ext cx="3405055" cy="3405055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8" name="Graphic 47" descr="Coffee">
            <a:hlinkClick r:id="rId3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5279258" y="583080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MODELS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80000">
            <a:off x="5349053" y="1152840"/>
            <a:ext cx="2142316" cy="128096"/>
          </a:xfrm>
          <a:prstGeom prst="rect">
            <a:avLst/>
          </a:prstGeom>
        </p:spPr>
      </p:pic>
      <p:grpSp>
        <p:nvGrpSpPr>
          <p:cNvPr id="108" name="Group 63">
            <a:extLst>
              <a:ext uri="{FF2B5EF4-FFF2-40B4-BE49-F238E27FC236}">
                <a16:creationId xmlns:a16="http://schemas.microsoft.com/office/drawing/2014/main" id="{A163E572-E2D5-4F17-8EF4-87126FE55CC9}"/>
              </a:ext>
            </a:extLst>
          </p:cNvPr>
          <p:cNvGrpSpPr/>
          <p:nvPr/>
        </p:nvGrpSpPr>
        <p:grpSpPr>
          <a:xfrm>
            <a:off x="871041" y="3015000"/>
            <a:ext cx="827568" cy="828000"/>
            <a:chOff x="-842559" y="1741580"/>
            <a:chExt cx="827568" cy="828000"/>
          </a:xfrm>
        </p:grpSpPr>
        <p:sp>
          <p:nvSpPr>
            <p:cNvPr id="109" name="Oval 64">
              <a:extLst>
                <a:ext uri="{FF2B5EF4-FFF2-40B4-BE49-F238E27FC236}">
                  <a16:creationId xmlns:a16="http://schemas.microsoft.com/office/drawing/2014/main" id="{4AC22BF3-CED3-434C-8E58-98FA4C4D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0" name="Graphic 65" descr="Upward trend">
              <a:extLst>
                <a:ext uri="{FF2B5EF4-FFF2-40B4-BE49-F238E27FC236}">
                  <a16:creationId xmlns:a16="http://schemas.microsoft.com/office/drawing/2014/main" id="{B9E55369-A185-4637-AEF7-D912D2B86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pic>
        <p:nvPicPr>
          <p:cNvPr id="123" name="Graphic 61" descr="Lightbulb">
            <a:hlinkClick r:id="rId10" action="ppaction://hlinksldjump"/>
            <a:extLst>
              <a:ext uri="{FF2B5EF4-FFF2-40B4-BE49-F238E27FC236}">
                <a16:creationId xmlns:a16="http://schemas.microsoft.com/office/drawing/2014/main" id="{FC1286BC-16CA-4EAD-84DB-363DD7C6F4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125" name="Graphic 80" descr="Users">
            <a:hlinkClick r:id="rId13" action="ppaction://hlinksldjump"/>
            <a:extLst>
              <a:ext uri="{FF2B5EF4-FFF2-40B4-BE49-F238E27FC236}">
                <a16:creationId xmlns:a16="http://schemas.microsoft.com/office/drawing/2014/main" id="{D7292660-0149-4363-B3B8-4B2377F77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0077" y="4338281"/>
            <a:ext cx="721920" cy="721920"/>
          </a:xfrm>
          <a:prstGeom prst="rect">
            <a:avLst/>
          </a:prstGeom>
        </p:spPr>
      </p:pic>
      <p:pic>
        <p:nvPicPr>
          <p:cNvPr id="126" name="Graphique 125" descr="Internet avec un remplissage uni">
            <a:hlinkClick r:id="rId16" action="ppaction://hlinksldjump"/>
            <a:extLst>
              <a:ext uri="{FF2B5EF4-FFF2-40B4-BE49-F238E27FC236}">
                <a16:creationId xmlns:a16="http://schemas.microsoft.com/office/drawing/2014/main" id="{526A42DF-8256-466A-AAAE-4BBD91A93B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77" y="5617099"/>
            <a:ext cx="721920" cy="721920"/>
          </a:xfrm>
          <a:prstGeom prst="rect">
            <a:avLst/>
          </a:prstGeom>
        </p:spPr>
      </p:pic>
      <p:pic>
        <p:nvPicPr>
          <p:cNvPr id="128" name="Graphic 62" descr="Upward trend">
            <a:hlinkClick r:id="rId19" action="ppaction://hlinksldjump"/>
            <a:extLst>
              <a:ext uri="{FF2B5EF4-FFF2-40B4-BE49-F238E27FC236}">
                <a16:creationId xmlns:a16="http://schemas.microsoft.com/office/drawing/2014/main" id="{8C079740-BD9B-4471-B9D6-9D9D304AD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129" name="Graphic 79" descr="Single gear">
            <a:hlinkClick r:id="rId19" action="ppaction://hlinksldjump"/>
            <a:extLst>
              <a:ext uri="{FF2B5EF4-FFF2-40B4-BE49-F238E27FC236}">
                <a16:creationId xmlns:a16="http://schemas.microsoft.com/office/drawing/2014/main" id="{EAE4BF2E-6006-4846-8AE3-9CD15732584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7756" y="1787246"/>
            <a:ext cx="724649" cy="724649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83E8A7DA-5A83-49E2-98C5-3DA4FA05ED78}"/>
              </a:ext>
            </a:extLst>
          </p:cNvPr>
          <p:cNvGrpSpPr/>
          <p:nvPr/>
        </p:nvGrpSpPr>
        <p:grpSpPr>
          <a:xfrm>
            <a:off x="2325950" y="1918737"/>
            <a:ext cx="3481997" cy="461665"/>
            <a:chOff x="2325950" y="1918737"/>
            <a:chExt cx="3481997" cy="461665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474F165-2876-49BC-A552-6D0F4DEC788E}"/>
                </a:ext>
              </a:extLst>
            </p:cNvPr>
            <p:cNvSpPr txBox="1"/>
            <p:nvPr/>
          </p:nvSpPr>
          <p:spPr>
            <a:xfrm>
              <a:off x="2325950" y="1918737"/>
              <a:ext cx="3000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Regression Models</a:t>
              </a:r>
            </a:p>
          </p:txBody>
        </p: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7C2F2AC0-B9B0-4F42-8E85-6364D0796014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FD1A644-5587-44EE-94C7-38AB640CD8D1}"/>
              </a:ext>
            </a:extLst>
          </p:cNvPr>
          <p:cNvGrpSpPr/>
          <p:nvPr/>
        </p:nvGrpSpPr>
        <p:grpSpPr>
          <a:xfrm>
            <a:off x="7539619" y="1918737"/>
            <a:ext cx="3481998" cy="461665"/>
            <a:chOff x="2325949" y="1918737"/>
            <a:chExt cx="3481998" cy="461665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8099806-F208-4A0C-8650-D45B4B87C5F7}"/>
                </a:ext>
              </a:extLst>
            </p:cNvPr>
            <p:cNvSpPr txBox="1"/>
            <p:nvPr/>
          </p:nvSpPr>
          <p:spPr>
            <a:xfrm>
              <a:off x="2325949" y="1918737"/>
              <a:ext cx="3481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65CD6672-3472-4FF6-B277-E308AF2C8A33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4B7D6AC-C7F7-49F6-8722-7CFEEC21D3A2}"/>
              </a:ext>
            </a:extLst>
          </p:cNvPr>
          <p:cNvGrpSpPr/>
          <p:nvPr/>
        </p:nvGrpSpPr>
        <p:grpSpPr>
          <a:xfrm>
            <a:off x="1960438" y="5702401"/>
            <a:ext cx="4100764" cy="1030433"/>
            <a:chOff x="1827763" y="4335674"/>
            <a:chExt cx="4100764" cy="14068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16879C-7C73-496B-ADD5-B9D36669CEC2}"/>
                </a:ext>
              </a:extLst>
            </p:cNvPr>
            <p:cNvSpPr/>
            <p:nvPr/>
          </p:nvSpPr>
          <p:spPr>
            <a:xfrm>
              <a:off x="2443496" y="4335674"/>
              <a:ext cx="2903974" cy="1029948"/>
            </a:xfrm>
            <a:prstGeom prst="rect">
              <a:avLst/>
            </a:prstGeom>
            <a:solidFill>
              <a:srgbClr val="08D6A2"/>
            </a:solidFill>
            <a:ln>
              <a:solidFill>
                <a:srgbClr val="08D6A2"/>
              </a:solidFill>
            </a:ln>
            <a:effectLst>
              <a:outerShdw blurRad="596900" dist="50800" dir="16200000" algn="ctr" rotWithShape="0">
                <a:schemeClr val="tx1">
                  <a:lumMod val="65000"/>
                  <a:lumOff val="3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5A6F8D-B554-45AE-9C19-A4A9CF31C0EE}"/>
                </a:ext>
              </a:extLst>
            </p:cNvPr>
            <p:cNvSpPr/>
            <p:nvPr/>
          </p:nvSpPr>
          <p:spPr>
            <a:xfrm>
              <a:off x="1827763" y="4335674"/>
              <a:ext cx="4100764" cy="1406828"/>
            </a:xfrm>
            <a:prstGeom prst="rect">
              <a:avLst/>
            </a:prstGeom>
            <a:solidFill>
              <a:srgbClr val="08D6A2"/>
            </a:solidFill>
            <a:ln>
              <a:solidFill>
                <a:srgbClr val="08D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7CD61105-639C-4A3E-B9B0-A63AAFA261C4}"/>
              </a:ext>
            </a:extLst>
          </p:cNvPr>
          <p:cNvSpPr/>
          <p:nvPr/>
        </p:nvSpPr>
        <p:spPr>
          <a:xfrm>
            <a:off x="3118984" y="4103807"/>
            <a:ext cx="341644" cy="159035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58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avec coins arrondis en haut 34">
            <a:extLst>
              <a:ext uri="{FF2B5EF4-FFF2-40B4-BE49-F238E27FC236}">
                <a16:creationId xmlns:a16="http://schemas.microsoft.com/office/drawing/2014/main" id="{42941E2A-D7D3-4C9D-88D5-8E6622E9B2DA}"/>
              </a:ext>
            </a:extLst>
          </p:cNvPr>
          <p:cNvSpPr/>
          <p:nvPr/>
        </p:nvSpPr>
        <p:spPr>
          <a:xfrm>
            <a:off x="4423723" y="2846347"/>
            <a:ext cx="341644" cy="285732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D07E2CD-BF54-4351-8835-C459B81FD70B}"/>
              </a:ext>
            </a:extLst>
          </p:cNvPr>
          <p:cNvSpPr txBox="1"/>
          <p:nvPr/>
        </p:nvSpPr>
        <p:spPr>
          <a:xfrm rot="16200000">
            <a:off x="2545877" y="4737013"/>
            <a:ext cx="148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BASELINE</a:t>
            </a:r>
          </a:p>
        </p:txBody>
      </p:sp>
      <p:sp>
        <p:nvSpPr>
          <p:cNvPr id="34" name="Rectangle : avec coins arrondis en haut 33">
            <a:extLst>
              <a:ext uri="{FF2B5EF4-FFF2-40B4-BE49-F238E27FC236}">
                <a16:creationId xmlns:a16="http://schemas.microsoft.com/office/drawing/2014/main" id="{5A1DC26A-0C18-4361-9341-B9C80CF63527}"/>
              </a:ext>
            </a:extLst>
          </p:cNvPr>
          <p:cNvSpPr/>
          <p:nvPr/>
        </p:nvSpPr>
        <p:spPr>
          <a:xfrm>
            <a:off x="3768494" y="3126824"/>
            <a:ext cx="341644" cy="25679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6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CE20294-71F8-4B1F-BEC0-13B516B8DF58}"/>
              </a:ext>
            </a:extLst>
          </p:cNvPr>
          <p:cNvSpPr txBox="1"/>
          <p:nvPr/>
        </p:nvSpPr>
        <p:spPr>
          <a:xfrm rot="16200000">
            <a:off x="2585285" y="4123880"/>
            <a:ext cx="271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LIN REG W/ LASSO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ADD1FF2-156E-4681-8712-7B116D3A3963}"/>
              </a:ext>
            </a:extLst>
          </p:cNvPr>
          <p:cNvSpPr txBox="1"/>
          <p:nvPr/>
        </p:nvSpPr>
        <p:spPr>
          <a:xfrm rot="16200000">
            <a:off x="3311823" y="4225572"/>
            <a:ext cx="257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SUPPORT VECTOR REG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3087DAE3-8F4E-46C0-89E2-6677CCBA3857}"/>
              </a:ext>
            </a:extLst>
          </p:cNvPr>
          <p:cNvGrpSpPr/>
          <p:nvPr/>
        </p:nvGrpSpPr>
        <p:grpSpPr>
          <a:xfrm>
            <a:off x="7247812" y="5700898"/>
            <a:ext cx="4100764" cy="1029948"/>
            <a:chOff x="1827763" y="4335674"/>
            <a:chExt cx="4100764" cy="140682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F11FB2-0413-429E-A58C-DF272320E3E2}"/>
                </a:ext>
              </a:extLst>
            </p:cNvPr>
            <p:cNvSpPr/>
            <p:nvPr/>
          </p:nvSpPr>
          <p:spPr>
            <a:xfrm>
              <a:off x="2443496" y="4335674"/>
              <a:ext cx="2903974" cy="1029948"/>
            </a:xfrm>
            <a:prstGeom prst="rect">
              <a:avLst/>
            </a:prstGeom>
            <a:solidFill>
              <a:srgbClr val="08D6A2"/>
            </a:solidFill>
            <a:ln>
              <a:solidFill>
                <a:srgbClr val="08D6A2"/>
              </a:solidFill>
            </a:ln>
            <a:effectLst>
              <a:outerShdw blurRad="596900" dist="50800" dir="16200000" algn="ctr" rotWithShape="0">
                <a:schemeClr val="tx1">
                  <a:lumMod val="65000"/>
                  <a:lumOff val="3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F1F788B-AE91-42A9-BC13-B0B13CD8494E}"/>
                </a:ext>
              </a:extLst>
            </p:cNvPr>
            <p:cNvSpPr/>
            <p:nvPr/>
          </p:nvSpPr>
          <p:spPr>
            <a:xfrm>
              <a:off x="1827763" y="4335674"/>
              <a:ext cx="4100764" cy="1406828"/>
            </a:xfrm>
            <a:prstGeom prst="rect">
              <a:avLst/>
            </a:prstGeom>
            <a:solidFill>
              <a:srgbClr val="08D6A2"/>
            </a:solidFill>
            <a:ln>
              <a:solidFill>
                <a:srgbClr val="08D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0" name="Rectangle : avec coins arrondis en haut 59">
            <a:extLst>
              <a:ext uri="{FF2B5EF4-FFF2-40B4-BE49-F238E27FC236}">
                <a16:creationId xmlns:a16="http://schemas.microsoft.com/office/drawing/2014/main" id="{B304DAF4-E3D7-4E32-98FE-DB1E4E1D39AA}"/>
              </a:ext>
            </a:extLst>
          </p:cNvPr>
          <p:cNvSpPr/>
          <p:nvPr/>
        </p:nvSpPr>
        <p:spPr>
          <a:xfrm>
            <a:off x="7822065" y="4101763"/>
            <a:ext cx="341644" cy="15896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58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 : avec coins arrondis en haut 60">
            <a:extLst>
              <a:ext uri="{FF2B5EF4-FFF2-40B4-BE49-F238E27FC236}">
                <a16:creationId xmlns:a16="http://schemas.microsoft.com/office/drawing/2014/main" id="{789DA84B-258E-4435-88D7-14DE3B777FFD}"/>
              </a:ext>
            </a:extLst>
          </p:cNvPr>
          <p:cNvSpPr/>
          <p:nvPr/>
        </p:nvSpPr>
        <p:spPr>
          <a:xfrm>
            <a:off x="10536984" y="2840109"/>
            <a:ext cx="341644" cy="28559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66B9C04-3A3D-4CC1-A557-CAA72387AB52}"/>
              </a:ext>
            </a:extLst>
          </p:cNvPr>
          <p:cNvSpPr txBox="1"/>
          <p:nvPr/>
        </p:nvSpPr>
        <p:spPr>
          <a:xfrm rot="16200000">
            <a:off x="7249309" y="4734570"/>
            <a:ext cx="148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BASELINE</a:t>
            </a:r>
          </a:p>
        </p:txBody>
      </p:sp>
      <p:sp>
        <p:nvSpPr>
          <p:cNvPr id="63" name="Rectangle : avec coins arrondis en haut 62">
            <a:extLst>
              <a:ext uri="{FF2B5EF4-FFF2-40B4-BE49-F238E27FC236}">
                <a16:creationId xmlns:a16="http://schemas.microsoft.com/office/drawing/2014/main" id="{35AE2402-54ED-4C2D-84AC-3EC92C529F29}"/>
              </a:ext>
            </a:extLst>
          </p:cNvPr>
          <p:cNvSpPr/>
          <p:nvPr/>
        </p:nvSpPr>
        <p:spPr>
          <a:xfrm>
            <a:off x="8737645" y="3151382"/>
            <a:ext cx="341644" cy="25465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4FFD602-F5E4-43ED-BAB9-0C1DCBA67D6D}"/>
              </a:ext>
            </a:extLst>
          </p:cNvPr>
          <p:cNvSpPr txBox="1"/>
          <p:nvPr/>
        </p:nvSpPr>
        <p:spPr>
          <a:xfrm rot="16200000">
            <a:off x="7847336" y="4433028"/>
            <a:ext cx="21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DECISION TREE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05D3BE5-2A50-4BDE-B7BA-0E5116B7EACF}"/>
              </a:ext>
            </a:extLst>
          </p:cNvPr>
          <p:cNvSpPr txBox="1"/>
          <p:nvPr/>
        </p:nvSpPr>
        <p:spPr>
          <a:xfrm rot="16200000">
            <a:off x="9706207" y="4507993"/>
            <a:ext cx="201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LOGIT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0EEB8923-F812-42E3-AF43-1B7D4069BF28}"/>
              </a:ext>
            </a:extLst>
          </p:cNvPr>
          <p:cNvSpPr txBox="1"/>
          <p:nvPr/>
        </p:nvSpPr>
        <p:spPr>
          <a:xfrm>
            <a:off x="3727230" y="3138081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22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BA07E69-7D74-4276-A8B2-107516E8CACE}"/>
              </a:ext>
            </a:extLst>
          </p:cNvPr>
          <p:cNvSpPr txBox="1"/>
          <p:nvPr/>
        </p:nvSpPr>
        <p:spPr>
          <a:xfrm>
            <a:off x="4371162" y="2850654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25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BD65D054-8451-4015-B543-B67EC2BABFB4}"/>
              </a:ext>
            </a:extLst>
          </p:cNvPr>
          <p:cNvSpPr txBox="1"/>
          <p:nvPr/>
        </p:nvSpPr>
        <p:spPr>
          <a:xfrm>
            <a:off x="7771277" y="4120191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50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4DD1F98-6BC7-4E34-91D1-881C3E99B8DF}"/>
              </a:ext>
            </a:extLst>
          </p:cNvPr>
          <p:cNvSpPr txBox="1"/>
          <p:nvPr/>
        </p:nvSpPr>
        <p:spPr>
          <a:xfrm>
            <a:off x="10491392" y="2861993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78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7A74F8D-5D9C-4BFE-B603-275D036DFFFE}"/>
              </a:ext>
            </a:extLst>
          </p:cNvPr>
          <p:cNvSpPr txBox="1"/>
          <p:nvPr/>
        </p:nvSpPr>
        <p:spPr>
          <a:xfrm>
            <a:off x="2636148" y="5904581"/>
            <a:ext cx="26576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 decrease [%]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E11B754-9E78-4480-9BB0-91A01C6A96E9}"/>
              </a:ext>
            </a:extLst>
          </p:cNvPr>
          <p:cNvSpPr txBox="1"/>
          <p:nvPr/>
        </p:nvSpPr>
        <p:spPr>
          <a:xfrm>
            <a:off x="7812017" y="5862470"/>
            <a:ext cx="3332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of ROC curve [%]</a:t>
            </a:r>
          </a:p>
        </p:txBody>
      </p:sp>
      <p:sp>
        <p:nvSpPr>
          <p:cNvPr id="72" name="Rectangle : avec coins arrondis en haut 71">
            <a:extLst>
              <a:ext uri="{FF2B5EF4-FFF2-40B4-BE49-F238E27FC236}">
                <a16:creationId xmlns:a16="http://schemas.microsoft.com/office/drawing/2014/main" id="{6417003D-2750-457F-B9B4-AA534F0AC645}"/>
              </a:ext>
            </a:extLst>
          </p:cNvPr>
          <p:cNvSpPr/>
          <p:nvPr/>
        </p:nvSpPr>
        <p:spPr>
          <a:xfrm>
            <a:off x="8277963" y="3315214"/>
            <a:ext cx="341644" cy="237812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6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B77D6E2-03FB-491C-92D0-9984DFF4E0C9}"/>
              </a:ext>
            </a:extLst>
          </p:cNvPr>
          <p:cNvSpPr txBox="1"/>
          <p:nvPr/>
        </p:nvSpPr>
        <p:spPr>
          <a:xfrm rot="16200000">
            <a:off x="7320848" y="4372272"/>
            <a:ext cx="22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LIN OLS W/ LASSO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394A200B-751B-4252-B92A-A12187769C65}"/>
              </a:ext>
            </a:extLst>
          </p:cNvPr>
          <p:cNvSpPr txBox="1"/>
          <p:nvPr/>
        </p:nvSpPr>
        <p:spPr>
          <a:xfrm>
            <a:off x="8235883" y="3336402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67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4963E81C-0E03-48CF-9F8A-6AA0F6C75289}"/>
              </a:ext>
            </a:extLst>
          </p:cNvPr>
          <p:cNvSpPr txBox="1"/>
          <p:nvPr/>
        </p:nvSpPr>
        <p:spPr>
          <a:xfrm>
            <a:off x="8715196" y="3170486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71</a:t>
            </a:r>
          </a:p>
        </p:txBody>
      </p:sp>
      <p:sp>
        <p:nvSpPr>
          <p:cNvPr id="83" name="Rectangle : avec coins arrondis en haut 82">
            <a:extLst>
              <a:ext uri="{FF2B5EF4-FFF2-40B4-BE49-F238E27FC236}">
                <a16:creationId xmlns:a16="http://schemas.microsoft.com/office/drawing/2014/main" id="{84EA82D0-E416-45FD-B0C7-AC3C42DE8B27}"/>
              </a:ext>
            </a:extLst>
          </p:cNvPr>
          <p:cNvSpPr/>
          <p:nvPr/>
        </p:nvSpPr>
        <p:spPr>
          <a:xfrm>
            <a:off x="9179788" y="3033927"/>
            <a:ext cx="341644" cy="26698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8D2C0BF-F318-4630-B4A0-05ED0CD347AA}"/>
              </a:ext>
            </a:extLst>
          </p:cNvPr>
          <p:cNvSpPr txBox="1"/>
          <p:nvPr/>
        </p:nvSpPr>
        <p:spPr>
          <a:xfrm rot="16200000">
            <a:off x="8302168" y="4431154"/>
            <a:ext cx="212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SVM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0B038A7-BC5E-4773-A037-1EBB2F45471E}"/>
              </a:ext>
            </a:extLst>
          </p:cNvPr>
          <p:cNvSpPr txBox="1"/>
          <p:nvPr/>
        </p:nvSpPr>
        <p:spPr>
          <a:xfrm>
            <a:off x="9154222" y="3034823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74</a:t>
            </a:r>
          </a:p>
        </p:txBody>
      </p:sp>
      <p:sp>
        <p:nvSpPr>
          <p:cNvPr id="86" name="Rectangle : avec coins arrondis en haut 85">
            <a:extLst>
              <a:ext uri="{FF2B5EF4-FFF2-40B4-BE49-F238E27FC236}">
                <a16:creationId xmlns:a16="http://schemas.microsoft.com/office/drawing/2014/main" id="{46BE4893-F7FF-4E7F-AFC6-181FE56613CA}"/>
              </a:ext>
            </a:extLst>
          </p:cNvPr>
          <p:cNvSpPr/>
          <p:nvPr/>
        </p:nvSpPr>
        <p:spPr>
          <a:xfrm>
            <a:off x="9633315" y="3028798"/>
            <a:ext cx="341644" cy="26698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E3474A24-237C-417F-94C2-6EA0E7A4E62A}"/>
              </a:ext>
            </a:extLst>
          </p:cNvPr>
          <p:cNvSpPr txBox="1"/>
          <p:nvPr/>
        </p:nvSpPr>
        <p:spPr>
          <a:xfrm rot="16200000">
            <a:off x="8755695" y="4434903"/>
            <a:ext cx="212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KNN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7F9DEBB7-73CD-485F-A9F5-5D68154FAED3}"/>
              </a:ext>
            </a:extLst>
          </p:cNvPr>
          <p:cNvSpPr txBox="1"/>
          <p:nvPr/>
        </p:nvSpPr>
        <p:spPr>
          <a:xfrm>
            <a:off x="9607749" y="3038572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74</a:t>
            </a:r>
          </a:p>
        </p:txBody>
      </p:sp>
      <p:sp>
        <p:nvSpPr>
          <p:cNvPr id="89" name="Rectangle : avec coins arrondis en haut 88">
            <a:extLst>
              <a:ext uri="{FF2B5EF4-FFF2-40B4-BE49-F238E27FC236}">
                <a16:creationId xmlns:a16="http://schemas.microsoft.com/office/drawing/2014/main" id="{4C52FF24-27C7-40C4-A031-69F8DCA292BD}"/>
              </a:ext>
            </a:extLst>
          </p:cNvPr>
          <p:cNvSpPr/>
          <p:nvPr/>
        </p:nvSpPr>
        <p:spPr>
          <a:xfrm>
            <a:off x="10085657" y="3017985"/>
            <a:ext cx="341644" cy="26698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EE600572-1DB1-48D0-BC77-D57F99068DC7}"/>
              </a:ext>
            </a:extLst>
          </p:cNvPr>
          <p:cNvSpPr txBox="1"/>
          <p:nvPr/>
        </p:nvSpPr>
        <p:spPr>
          <a:xfrm rot="16200000">
            <a:off x="9208037" y="4424090"/>
            <a:ext cx="212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RANDOM FOREST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538A67C-0195-4602-B8AC-05022546E72A}"/>
              </a:ext>
            </a:extLst>
          </p:cNvPr>
          <p:cNvSpPr txBox="1"/>
          <p:nvPr/>
        </p:nvSpPr>
        <p:spPr>
          <a:xfrm>
            <a:off x="10060091" y="3027759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4" name="Graphic 43" descr="Single gear">
            <a:hlinkClick r:id="rId3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4207260" y="637548"/>
            <a:ext cx="4451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USER INTERFACE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4238566" y="1166190"/>
            <a:ext cx="4479188" cy="161337"/>
          </a:xfrm>
          <a:prstGeom prst="rect">
            <a:avLst/>
          </a:prstGeom>
        </p:spPr>
      </p:pic>
      <p:grpSp>
        <p:nvGrpSpPr>
          <p:cNvPr id="150" name="Group 69">
            <a:extLst>
              <a:ext uri="{FF2B5EF4-FFF2-40B4-BE49-F238E27FC236}">
                <a16:creationId xmlns:a16="http://schemas.microsoft.com/office/drawing/2014/main" id="{4AAC367D-E35B-4543-B9F6-88F7D2EA8B95}"/>
              </a:ext>
            </a:extLst>
          </p:cNvPr>
          <p:cNvGrpSpPr/>
          <p:nvPr/>
        </p:nvGrpSpPr>
        <p:grpSpPr>
          <a:xfrm>
            <a:off x="870751" y="4286546"/>
            <a:ext cx="827568" cy="828000"/>
            <a:chOff x="-842559" y="5561839"/>
            <a:chExt cx="827568" cy="828000"/>
          </a:xfrm>
        </p:grpSpPr>
        <p:sp>
          <p:nvSpPr>
            <p:cNvPr id="151" name="Oval 70">
              <a:extLst>
                <a:ext uri="{FF2B5EF4-FFF2-40B4-BE49-F238E27FC236}">
                  <a16:creationId xmlns:a16="http://schemas.microsoft.com/office/drawing/2014/main" id="{83C855ED-D3E2-43A1-A1F8-27F9B69EA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52" name="Graphic 71" descr="Users">
              <a:extLst>
                <a:ext uri="{FF2B5EF4-FFF2-40B4-BE49-F238E27FC236}">
                  <a16:creationId xmlns:a16="http://schemas.microsoft.com/office/drawing/2014/main" id="{644ABCFC-21D9-4326-A4FA-2E6B5C26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pic>
        <p:nvPicPr>
          <p:cNvPr id="159" name="Graphic 61" descr="Lightbulb">
            <a:hlinkClick r:id="rId10" action="ppaction://hlinksldjump"/>
            <a:extLst>
              <a:ext uri="{FF2B5EF4-FFF2-40B4-BE49-F238E27FC236}">
                <a16:creationId xmlns:a16="http://schemas.microsoft.com/office/drawing/2014/main" id="{C15746D3-CBC7-4EA1-B5A1-3BA685BD83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160" name="Graphic 77" descr="Upward trend">
            <a:hlinkClick r:id="rId13" action="ppaction://hlinksldjump"/>
            <a:extLst>
              <a:ext uri="{FF2B5EF4-FFF2-40B4-BE49-F238E27FC236}">
                <a16:creationId xmlns:a16="http://schemas.microsoft.com/office/drawing/2014/main" id="{EE3DCEFB-56DC-4247-B32A-A73F5BAE52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760" y="3125052"/>
            <a:ext cx="612336" cy="612336"/>
          </a:xfrm>
          <a:prstGeom prst="rect">
            <a:avLst/>
          </a:prstGeom>
        </p:spPr>
      </p:pic>
      <p:pic>
        <p:nvPicPr>
          <p:cNvPr id="162" name="Graphique 161" descr="Internet avec un remplissage uni">
            <a:hlinkClick r:id="rId16" action="ppaction://hlinksldjump"/>
            <a:extLst>
              <a:ext uri="{FF2B5EF4-FFF2-40B4-BE49-F238E27FC236}">
                <a16:creationId xmlns:a16="http://schemas.microsoft.com/office/drawing/2014/main" id="{4882C9DB-1D90-44E4-A9ED-4FAB6BE4B7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77" y="5617099"/>
            <a:ext cx="721920" cy="721920"/>
          </a:xfrm>
          <a:prstGeom prst="rect">
            <a:avLst/>
          </a:prstGeom>
        </p:spPr>
      </p:pic>
      <p:pic>
        <p:nvPicPr>
          <p:cNvPr id="164" name="Graphic 62" descr="Upward trend">
            <a:hlinkClick r:id="rId19" action="ppaction://hlinksldjump"/>
            <a:extLst>
              <a:ext uri="{FF2B5EF4-FFF2-40B4-BE49-F238E27FC236}">
                <a16:creationId xmlns:a16="http://schemas.microsoft.com/office/drawing/2014/main" id="{85425443-9507-490C-8EFC-085C0885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165" name="Graphic 79" descr="Single gear">
            <a:hlinkClick r:id="rId19" action="ppaction://hlinksldjump"/>
            <a:extLst>
              <a:ext uri="{FF2B5EF4-FFF2-40B4-BE49-F238E27FC236}">
                <a16:creationId xmlns:a16="http://schemas.microsoft.com/office/drawing/2014/main" id="{D1698D9D-062C-4058-B738-82B3B9931D1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7756" y="1787246"/>
            <a:ext cx="724649" cy="724649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40F0368A-7428-4183-A981-92DF51A4DDAB}"/>
              </a:ext>
            </a:extLst>
          </p:cNvPr>
          <p:cNvGrpSpPr/>
          <p:nvPr/>
        </p:nvGrpSpPr>
        <p:grpSpPr>
          <a:xfrm>
            <a:off x="2325950" y="1918737"/>
            <a:ext cx="3481997" cy="461665"/>
            <a:chOff x="2325950" y="1918737"/>
            <a:chExt cx="3481997" cy="46166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679DAFB-A956-4E5C-BE6F-53B80F245C67}"/>
                </a:ext>
              </a:extLst>
            </p:cNvPr>
            <p:cNvSpPr txBox="1"/>
            <p:nvPr/>
          </p:nvSpPr>
          <p:spPr>
            <a:xfrm>
              <a:off x="2325950" y="1918737"/>
              <a:ext cx="3000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Predicted Appeal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05B7B0BE-113A-4D33-8E61-A24F286EEC4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C68699C-8582-4FBE-8BE9-B23319CA5DCF}"/>
              </a:ext>
            </a:extLst>
          </p:cNvPr>
          <p:cNvGrpSpPr/>
          <p:nvPr/>
        </p:nvGrpSpPr>
        <p:grpSpPr>
          <a:xfrm>
            <a:off x="7539619" y="1918737"/>
            <a:ext cx="3481998" cy="461665"/>
            <a:chOff x="7539619" y="1918737"/>
            <a:chExt cx="3481998" cy="461665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ACD3CFC-6928-4446-BF86-6C516917A802}"/>
                </a:ext>
              </a:extLst>
            </p:cNvPr>
            <p:cNvSpPr txBox="1"/>
            <p:nvPr/>
          </p:nvSpPr>
          <p:spPr>
            <a:xfrm>
              <a:off x="7539619" y="1918737"/>
              <a:ext cx="34819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Environmental Data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4D715FD5-9C38-49BE-9CB3-FEE7CA3FF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1656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C63C806C-CE65-4B3A-9473-38D41E82BA8E}"/>
              </a:ext>
            </a:extLst>
          </p:cNvPr>
          <p:cNvSpPr txBox="1"/>
          <p:nvPr/>
        </p:nvSpPr>
        <p:spPr>
          <a:xfrm>
            <a:off x="8772521" y="2814623"/>
            <a:ext cx="25489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 pollution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7A057D6-640F-407D-AE89-5557DBFF367A}"/>
              </a:ext>
            </a:extLst>
          </p:cNvPr>
          <p:cNvSpPr txBox="1"/>
          <p:nvPr/>
        </p:nvSpPr>
        <p:spPr>
          <a:xfrm>
            <a:off x="8772521" y="3679732"/>
            <a:ext cx="25489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1EB10A0-D5DA-41DF-ACF5-A25868AA490F}"/>
              </a:ext>
            </a:extLst>
          </p:cNvPr>
          <p:cNvSpPr txBox="1"/>
          <p:nvPr/>
        </p:nvSpPr>
        <p:spPr>
          <a:xfrm>
            <a:off x="8772521" y="4544840"/>
            <a:ext cx="25489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Sunlight</a:t>
            </a:r>
          </a:p>
        </p:txBody>
      </p:sp>
      <p:pic>
        <p:nvPicPr>
          <p:cNvPr id="5" name="Graphique 4" descr="Support sonore avec un remplissage uni">
            <a:extLst>
              <a:ext uri="{FF2B5EF4-FFF2-40B4-BE49-F238E27FC236}">
                <a16:creationId xmlns:a16="http://schemas.microsoft.com/office/drawing/2014/main" id="{35DE3989-55CD-4DC9-929C-9F2D85EBD02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74383" y="3574786"/>
            <a:ext cx="565977" cy="565977"/>
          </a:xfrm>
          <a:prstGeom prst="rect">
            <a:avLst/>
          </a:prstGeom>
        </p:spPr>
      </p:pic>
      <p:pic>
        <p:nvPicPr>
          <p:cNvPr id="7" name="Graphique 6" descr="Poumons avec un remplissage uni">
            <a:extLst>
              <a:ext uri="{FF2B5EF4-FFF2-40B4-BE49-F238E27FC236}">
                <a16:creationId xmlns:a16="http://schemas.microsoft.com/office/drawing/2014/main" id="{0A22E824-7FBE-492F-B285-B93286C4C5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636659" y="2704867"/>
            <a:ext cx="593025" cy="593025"/>
          </a:xfrm>
          <a:prstGeom prst="rect">
            <a:avLst/>
          </a:prstGeom>
        </p:spPr>
      </p:pic>
      <p:pic>
        <p:nvPicPr>
          <p:cNvPr id="9" name="Graphique 8" descr="Faible (soleil réduit) avec un remplissage uni">
            <a:extLst>
              <a:ext uri="{FF2B5EF4-FFF2-40B4-BE49-F238E27FC236}">
                <a16:creationId xmlns:a16="http://schemas.microsoft.com/office/drawing/2014/main" id="{3A176774-6989-4456-8A16-5276F8E7585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526131" y="4339585"/>
            <a:ext cx="842387" cy="842387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0689E5A-F386-4512-9BF4-06CD3CC73521}"/>
              </a:ext>
            </a:extLst>
          </p:cNvPr>
          <p:cNvGrpSpPr/>
          <p:nvPr/>
        </p:nvGrpSpPr>
        <p:grpSpPr>
          <a:xfrm>
            <a:off x="7616562" y="5500052"/>
            <a:ext cx="3481998" cy="461665"/>
            <a:chOff x="7539619" y="1918737"/>
            <a:chExt cx="3481998" cy="461665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D34D7F05-808F-413D-A404-AAF511EA3CB0}"/>
                </a:ext>
              </a:extLst>
            </p:cNvPr>
            <p:cNvSpPr txBox="1"/>
            <p:nvPr/>
          </p:nvSpPr>
          <p:spPr>
            <a:xfrm>
              <a:off x="7539619" y="1918737"/>
              <a:ext cx="34819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Addable</a:t>
              </a:r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</a:t>
              </a:r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673C78E4-361A-45AA-8820-C15E12C46896}"/>
                </a:ext>
              </a:extLst>
            </p:cNvPr>
            <p:cNvCxnSpPr>
              <a:cxnSpLocks/>
            </p:cNvCxnSpPr>
            <p:nvPr/>
          </p:nvCxnSpPr>
          <p:spPr>
            <a:xfrm>
              <a:off x="761656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que 10" descr="Chariot de courses avec un remplissage uni">
            <a:extLst>
              <a:ext uri="{FF2B5EF4-FFF2-40B4-BE49-F238E27FC236}">
                <a16:creationId xmlns:a16="http://schemas.microsoft.com/office/drawing/2014/main" id="{4ABB199A-3A05-4A4A-A5DD-888BB006D9B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509236" y="6126975"/>
            <a:ext cx="528417" cy="528417"/>
          </a:xfrm>
          <a:prstGeom prst="rect">
            <a:avLst/>
          </a:prstGeom>
        </p:spPr>
      </p:pic>
      <p:pic>
        <p:nvPicPr>
          <p:cNvPr id="13" name="Graphique 12" descr="Train jouet avec un remplissage uni">
            <a:extLst>
              <a:ext uri="{FF2B5EF4-FFF2-40B4-BE49-F238E27FC236}">
                <a16:creationId xmlns:a16="http://schemas.microsoft.com/office/drawing/2014/main" id="{13E53913-282A-4D38-A3C8-4AA3985D18E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544030" y="6059801"/>
            <a:ext cx="643277" cy="643277"/>
          </a:xfrm>
          <a:prstGeom prst="rect">
            <a:avLst/>
          </a:prstGeom>
        </p:spPr>
      </p:pic>
      <p:pic>
        <p:nvPicPr>
          <p:cNvPr id="29" name="Graphique 28" descr="Toque d'étudiant avec un remplissage uni">
            <a:extLst>
              <a:ext uri="{FF2B5EF4-FFF2-40B4-BE49-F238E27FC236}">
                <a16:creationId xmlns:a16="http://schemas.microsoft.com/office/drawing/2014/main" id="{CFFE2A86-E338-4AFB-91E7-B62C6E1DC7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386214" y="6093812"/>
            <a:ext cx="602986" cy="60298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F02F499-5777-4DF1-8CC5-E283B23C8FE0}"/>
              </a:ext>
            </a:extLst>
          </p:cNvPr>
          <p:cNvSpPr/>
          <p:nvPr/>
        </p:nvSpPr>
        <p:spPr>
          <a:xfrm>
            <a:off x="6742444" y="2675806"/>
            <a:ext cx="100484" cy="59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FEFAC9-5BCF-4555-9731-BBE628F7130A}"/>
              </a:ext>
            </a:extLst>
          </p:cNvPr>
          <p:cNvSpPr/>
          <p:nvPr/>
        </p:nvSpPr>
        <p:spPr>
          <a:xfrm>
            <a:off x="6742444" y="3561261"/>
            <a:ext cx="100484" cy="59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2AB9EB-BB62-476F-AA12-3953C847A686}"/>
              </a:ext>
            </a:extLst>
          </p:cNvPr>
          <p:cNvSpPr/>
          <p:nvPr/>
        </p:nvSpPr>
        <p:spPr>
          <a:xfrm>
            <a:off x="6742444" y="4446716"/>
            <a:ext cx="100484" cy="59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D8C12D3-85EA-4A58-92E9-AB50C5CD5AE7}"/>
              </a:ext>
            </a:extLst>
          </p:cNvPr>
          <p:cNvSpPr/>
          <p:nvPr/>
        </p:nvSpPr>
        <p:spPr>
          <a:xfrm>
            <a:off x="6601767" y="2854274"/>
            <a:ext cx="361741" cy="793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A51C2DF-0F19-4AA6-BA49-94D382273DEF}"/>
              </a:ext>
            </a:extLst>
          </p:cNvPr>
          <p:cNvSpPr/>
          <p:nvPr/>
        </p:nvSpPr>
        <p:spPr>
          <a:xfrm>
            <a:off x="6611929" y="3946099"/>
            <a:ext cx="361741" cy="793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180AA7E-45D5-41BF-AE04-C066361999B2}"/>
              </a:ext>
            </a:extLst>
          </p:cNvPr>
          <p:cNvSpPr/>
          <p:nvPr/>
        </p:nvSpPr>
        <p:spPr>
          <a:xfrm>
            <a:off x="6612043" y="4504850"/>
            <a:ext cx="361741" cy="793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Graphique 42" descr="Œil avec un remplissage uni">
            <a:extLst>
              <a:ext uri="{FF2B5EF4-FFF2-40B4-BE49-F238E27FC236}">
                <a16:creationId xmlns:a16="http://schemas.microsoft.com/office/drawing/2014/main" id="{B9255BDB-0C39-4148-8D61-875D3BEFCDB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93505" y="6085339"/>
            <a:ext cx="593025" cy="5930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CEF9EC-8333-4C72-95FF-8C77ED8E6DF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396508" y="2873510"/>
            <a:ext cx="3405055" cy="2062889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27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668528" y="583080"/>
            <a:ext cx="3607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DEPLOYMENT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4751157" y="1105307"/>
            <a:ext cx="3441821" cy="180873"/>
          </a:xfrm>
          <a:prstGeom prst="rect">
            <a:avLst/>
          </a:prstGeom>
        </p:spPr>
      </p:pic>
      <p:grpSp>
        <p:nvGrpSpPr>
          <p:cNvPr id="405" name="Groupe 404">
            <a:extLst>
              <a:ext uri="{FF2B5EF4-FFF2-40B4-BE49-F238E27FC236}">
                <a16:creationId xmlns:a16="http://schemas.microsoft.com/office/drawing/2014/main" id="{D6CB3209-A594-4D1A-8E05-7ADE667438D2}"/>
              </a:ext>
            </a:extLst>
          </p:cNvPr>
          <p:cNvGrpSpPr/>
          <p:nvPr/>
        </p:nvGrpSpPr>
        <p:grpSpPr>
          <a:xfrm>
            <a:off x="866458" y="5563774"/>
            <a:ext cx="827568" cy="828000"/>
            <a:chOff x="-842559" y="3015000"/>
            <a:chExt cx="827568" cy="828000"/>
          </a:xfrm>
        </p:grpSpPr>
        <p:sp>
          <p:nvSpPr>
            <p:cNvPr id="406" name="Oval 73">
              <a:extLst>
                <a:ext uri="{FF2B5EF4-FFF2-40B4-BE49-F238E27FC236}">
                  <a16:creationId xmlns:a16="http://schemas.microsoft.com/office/drawing/2014/main" id="{089C7F9B-77D1-48D9-B2DF-894A92B556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07" name="Graphique 406" descr="Internet avec un remplissage uni">
              <a:extLst>
                <a:ext uri="{FF2B5EF4-FFF2-40B4-BE49-F238E27FC236}">
                  <a16:creationId xmlns:a16="http://schemas.microsoft.com/office/drawing/2014/main" id="{9FFE4B10-E1A8-44EB-86D1-45C12D2D5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80293" y="3068040"/>
              <a:ext cx="721920" cy="721920"/>
            </a:xfrm>
            <a:prstGeom prst="rect">
              <a:avLst/>
            </a:prstGeom>
          </p:spPr>
        </p:pic>
      </p:grpSp>
      <p:pic>
        <p:nvPicPr>
          <p:cNvPr id="411" name="Graphic 61" descr="Lightbulb">
            <a:hlinkClick r:id="rId10" action="ppaction://hlinksldjump"/>
            <a:extLst>
              <a:ext uri="{FF2B5EF4-FFF2-40B4-BE49-F238E27FC236}">
                <a16:creationId xmlns:a16="http://schemas.microsoft.com/office/drawing/2014/main" id="{F0415EA0-0D0E-4832-87B0-068BE7A247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12" name="Graphic 77" descr="Upward trend">
            <a:hlinkClick r:id="rId13" action="ppaction://hlinksldjump"/>
            <a:extLst>
              <a:ext uri="{FF2B5EF4-FFF2-40B4-BE49-F238E27FC236}">
                <a16:creationId xmlns:a16="http://schemas.microsoft.com/office/drawing/2014/main" id="{DB777416-B7B0-4394-8274-524CCB952E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760" y="3125052"/>
            <a:ext cx="612336" cy="612336"/>
          </a:xfrm>
          <a:prstGeom prst="rect">
            <a:avLst/>
          </a:prstGeom>
        </p:spPr>
      </p:pic>
      <p:pic>
        <p:nvPicPr>
          <p:cNvPr id="413" name="Graphic 80" descr="Users">
            <a:hlinkClick r:id="rId16" action="ppaction://hlinksldjump"/>
            <a:extLst>
              <a:ext uri="{FF2B5EF4-FFF2-40B4-BE49-F238E27FC236}">
                <a16:creationId xmlns:a16="http://schemas.microsoft.com/office/drawing/2014/main" id="{21648E21-FC7C-4569-AA28-FE2D9B928D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77" y="4338281"/>
            <a:ext cx="721920" cy="721920"/>
          </a:xfrm>
          <a:prstGeom prst="rect">
            <a:avLst/>
          </a:prstGeom>
        </p:spPr>
      </p:pic>
      <p:pic>
        <p:nvPicPr>
          <p:cNvPr id="416" name="Graphic 62" descr="Upward trend">
            <a:hlinkClick r:id="rId19" action="ppaction://hlinksldjump"/>
            <a:extLst>
              <a:ext uri="{FF2B5EF4-FFF2-40B4-BE49-F238E27FC236}">
                <a16:creationId xmlns:a16="http://schemas.microsoft.com/office/drawing/2014/main" id="{06EDBE5A-BB95-459D-9F68-581CF70E3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17" name="Graphic 79" descr="Single gear">
            <a:hlinkClick r:id="rId19" action="ppaction://hlinksldjump"/>
            <a:extLst>
              <a:ext uri="{FF2B5EF4-FFF2-40B4-BE49-F238E27FC236}">
                <a16:creationId xmlns:a16="http://schemas.microsoft.com/office/drawing/2014/main" id="{F3B34179-23B1-41B6-9AE7-7C37D4EEBC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7756" y="1787246"/>
            <a:ext cx="724649" cy="724649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5EE7570F-BA55-474C-93EC-DD213D1112CC}"/>
              </a:ext>
            </a:extLst>
          </p:cNvPr>
          <p:cNvGrpSpPr/>
          <p:nvPr/>
        </p:nvGrpSpPr>
        <p:grpSpPr>
          <a:xfrm>
            <a:off x="2325950" y="1918737"/>
            <a:ext cx="3481997" cy="461665"/>
            <a:chOff x="2325950" y="1918737"/>
            <a:chExt cx="3481997" cy="461665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2063975-9056-47DD-A92C-0C8C16C2B6C1}"/>
                </a:ext>
              </a:extLst>
            </p:cNvPr>
            <p:cNvSpPr txBox="1"/>
            <p:nvPr/>
          </p:nvSpPr>
          <p:spPr>
            <a:xfrm>
              <a:off x="2325950" y="1918737"/>
              <a:ext cx="3000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Potential Clients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FDB26E6-01EE-48A5-B5EF-668F6FB0AF1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que 2" descr="Banque avec un remplissage uni">
            <a:extLst>
              <a:ext uri="{FF2B5EF4-FFF2-40B4-BE49-F238E27FC236}">
                <a16:creationId xmlns:a16="http://schemas.microsoft.com/office/drawing/2014/main" id="{9DE16959-A20A-4BF3-B632-1E4A1ABE23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325950" y="2864841"/>
            <a:ext cx="914400" cy="914400"/>
          </a:xfrm>
          <a:prstGeom prst="rect">
            <a:avLst/>
          </a:prstGeom>
        </p:spPr>
      </p:pic>
      <p:pic>
        <p:nvPicPr>
          <p:cNvPr id="5" name="Graphique 4" descr="Bâtiment avec un remplissage uni">
            <a:extLst>
              <a:ext uri="{FF2B5EF4-FFF2-40B4-BE49-F238E27FC236}">
                <a16:creationId xmlns:a16="http://schemas.microsoft.com/office/drawing/2014/main" id="{B7BFA92D-6FFE-4103-84AA-8F255DB70E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25950" y="4111263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FD31CA3-9B14-4F0F-9CDC-FCEE584592CB}"/>
              </a:ext>
            </a:extLst>
          </p:cNvPr>
          <p:cNvSpPr txBox="1"/>
          <p:nvPr/>
        </p:nvSpPr>
        <p:spPr>
          <a:xfrm>
            <a:off x="3715743" y="2968098"/>
            <a:ext cx="5336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Buildings owners: investment companies, banks, insurance companies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50BB9E6-A62C-40B7-8A18-9647DF45CEB8}"/>
              </a:ext>
            </a:extLst>
          </p:cNvPr>
          <p:cNvSpPr txBox="1"/>
          <p:nvPr/>
        </p:nvSpPr>
        <p:spPr>
          <a:xfrm>
            <a:off x="3715743" y="4338281"/>
            <a:ext cx="5125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Estate agencies</a:t>
            </a:r>
          </a:p>
        </p:txBody>
      </p:sp>
      <p:pic>
        <p:nvPicPr>
          <p:cNvPr id="4" name="Graphique 3" descr="Famille avec un garçon avec un remplissage uni">
            <a:extLst>
              <a:ext uri="{FF2B5EF4-FFF2-40B4-BE49-F238E27FC236}">
                <a16:creationId xmlns:a16="http://schemas.microsoft.com/office/drawing/2014/main" id="{2DD48C72-1AF4-4962-B0DB-E9D69D4FF4F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447015" y="5422214"/>
            <a:ext cx="721299" cy="721299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4954DAD-770D-4648-B552-FE4B1134AC42}"/>
              </a:ext>
            </a:extLst>
          </p:cNvPr>
          <p:cNvSpPr txBox="1"/>
          <p:nvPr/>
        </p:nvSpPr>
        <p:spPr>
          <a:xfrm>
            <a:off x="3715743" y="5549664"/>
            <a:ext cx="2380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 seekers</a:t>
            </a:r>
          </a:p>
        </p:txBody>
      </p:sp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115</Words>
  <Application>Microsoft Office PowerPoint</Application>
  <PresentationFormat>Grand écran</PresentationFormat>
  <Paragraphs>50</Paragraphs>
  <Slides>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Montserrat</vt:lpstr>
      <vt:lpstr>Tw Cen MT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Paul HABERT</cp:lastModifiedBy>
  <cp:revision>90</cp:revision>
  <dcterms:created xsi:type="dcterms:W3CDTF">2020-07-14T16:36:24Z</dcterms:created>
  <dcterms:modified xsi:type="dcterms:W3CDTF">2021-12-22T13:03:15Z</dcterms:modified>
</cp:coreProperties>
</file>